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789"/>
  </p:normalViewPr>
  <p:slideViewPr>
    <p:cSldViewPr snapToGrid="0">
      <p:cViewPr varScale="1">
        <p:scale>
          <a:sx n="71" d="100"/>
          <a:sy n="71" d="100"/>
        </p:scale>
        <p:origin x="-123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D2AC5-CCA7-FD4B-B3F3-577F4268924F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303BD-74C2-DA46-883B-39560359203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8575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B6E463-4E5A-AD4C-ACBF-ED8F8A9AA8F5}" type="slidenum">
              <a:rPr lang="x-none" smtClean="0"/>
              <a:pPr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942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534155-C062-42FA-D0A4-2B798818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376B6B-0FE5-0909-940C-CC2B6DEB2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C124D3-7072-EF4C-C874-B037913F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28D45B-E72B-7268-0331-B90873B60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33D089-9246-B89B-03DF-C9D558D9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9896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AE3EB0-3FAE-42AC-C74C-582E585CC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217BC10-D062-2A87-11F6-3BF2409D3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058197-8E21-186E-0ECC-4B4297AE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3AD4ED-C592-125F-E8A9-D4BCDB7C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6FB773-5FE9-8FE6-9330-E8FFC3A1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4984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28DC552-B408-3AC7-BC4F-C5F25A107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C8BEFB-7797-7538-213F-762B1A64A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A91327-90C9-D044-B2A4-91A974CF4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7E1046-F5F5-232C-ACDC-0F25511F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214549-F45F-D02D-7322-134CE07F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137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A5E0C5-43CA-2408-1497-DFA194274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171B77-8B7D-73AF-A599-71274511D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8BEB75-B5B8-F94E-1CC6-84DABCAD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6398EE-C2E4-8094-87B7-E92D691D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D097D5-5C08-D8A9-F606-4EDE0FD1C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64545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921F58-A864-F1F4-0A62-421B7C940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9FA795-68F1-DF99-B27E-05DC3C748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3D5807-3D31-1191-1B72-78F69DA02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0DD374-BD54-5243-05CF-1EF2D416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24A0C1-1B52-B09C-6887-8C4CB69EB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78024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A486AC-49F2-B312-6CBA-04B2267F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84B2EC-3029-B76C-B11A-36731C535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FEBC98-F9DA-91C6-9037-8F7C0B693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60186E-A285-0D56-DF2F-AA667742B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BE87490-D0A4-5B6F-0D10-4540A11C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70D438-F450-5732-43B6-F361DF70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22161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52C310-6D5C-EABE-82A3-3ABBC2DEE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F7B05D-CDFE-BEE3-F1DD-EAE090A47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53D3E8-1100-267A-86E7-C9D7DBAD6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DAA747D-C8ED-0E4E-70E5-BCED4D394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4ACED11-465F-F175-BF64-2D24A93EE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41ABA01-C3DD-DB5B-26A4-F7B3FA9CB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E2C04B6-D872-3392-D553-B4D4D3CA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E0AD578-68F5-31EA-EBDF-70681938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36250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03AA7-0986-9E82-F02F-F10BB609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7176CD7-6471-B803-4CF6-02834A40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773C4D-5FA6-36BA-6419-B379B94C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1CCD7D5-680A-8C35-B0BB-347F734E8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623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D23553B-FAB3-F945-46B9-59DA766A7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75A9BF0-16CB-F0E2-67CD-C83A70AF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DB4B9A9-A68E-014D-80B1-24051A46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5410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2E1D92-350B-28DE-E64B-93A8D29B4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482F8F-21EA-1E74-5390-7BF5CBA9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290C39-B142-6A15-CA0C-2E89723E5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C269F1-A22E-A5D4-2B77-151737E9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3700CE-D77F-A774-F2EC-F8D589F4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ACA9DB-6ACF-DAEF-BF64-3E9C1756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69592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E6FC0-9092-007A-230A-5E063B93F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35738AD-A489-1037-5F72-41C5B781A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6A87F6D-3C0F-0CD9-B972-B56468783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B82F20-0E48-C0D5-0538-69A811B58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96DC64-9136-3F17-F08B-AE472AC8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FEB702-5FFF-144D-96CB-8DE6E5E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8233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0DD680C-26F4-3A2B-93C1-64EC17B1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076B54-2D70-01AA-76FD-34B377FAD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AFECFC-1A08-710B-4130-8F49C1D90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5BEB66-38CC-4641-98AE-5843C34EC91E}" type="datetimeFigureOut">
              <a:rPr lang="x-none" smtClean="0"/>
              <a:pPr/>
              <a:t>20/1/2025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06DECD-DC2D-9B47-6F5E-1C9F2435D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40CADE-2E53-D116-4F47-750D6B859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895369-39BF-C641-97FC-FC2E4C0076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3787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logo with text&#10;&#10;Description automatically generated">
            <a:extLst>
              <a:ext uri="{FF2B5EF4-FFF2-40B4-BE49-F238E27FC236}">
                <a16:creationId xmlns:a16="http://schemas.microsoft.com/office/drawing/2014/main" xmlns="" id="{21AF848F-A2AA-F8F5-BDF6-6F2031F38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83626"/>
            <a:ext cx="1632455" cy="1142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AB60B4-A0A8-2073-B2E2-E25A4CA3646C}"/>
              </a:ext>
            </a:extLst>
          </p:cNvPr>
          <p:cNvSpPr txBox="1"/>
          <p:nvPr/>
        </p:nvSpPr>
        <p:spPr>
          <a:xfrm>
            <a:off x="1992729" y="189922"/>
            <a:ext cx="842096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ΗΜΕΡΙΔΑ</a:t>
            </a:r>
          </a:p>
          <a:p>
            <a:pPr algn="ctr"/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«Σχολεία με Ανθεκτικότητα σε Σεισμό στη Διασυνοριακή Περιοχή Ελλάδας-Τουρκίας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ctr"/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Πιλοτική Μελέτη στην Αλεξανδρούπολη» </a:t>
            </a:r>
          </a:p>
          <a:p>
            <a:pPr algn="ctr"/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Νομαρχε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ί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ο Αλεξανδρούπολης, 23 Ιανουαρίου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2025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 descr="A blue and orange logo&#10;&#10;Description automatically generated">
            <a:extLst>
              <a:ext uri="{FF2B5EF4-FFF2-40B4-BE49-F238E27FC236}">
                <a16:creationId xmlns:a16="http://schemas.microsoft.com/office/drawing/2014/main" xmlns="" id="{58E860B2-FC59-E64C-E93F-EFC4ECC1C8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40" y="15282"/>
            <a:ext cx="1632455" cy="1081327"/>
          </a:xfrm>
          <a:prstGeom prst="rect">
            <a:avLst/>
          </a:prstGeom>
        </p:spPr>
      </p:pic>
      <p:pic>
        <p:nvPicPr>
          <p:cNvPr id="12" name="Picture 11" descr="A blue flag with yellow stars&#10;&#10;Description automatically generated">
            <a:extLst>
              <a:ext uri="{FF2B5EF4-FFF2-40B4-BE49-F238E27FC236}">
                <a16:creationId xmlns:a16="http://schemas.microsoft.com/office/drawing/2014/main" xmlns="" id="{3D3649EB-2D66-DCCA-F6A1-F6CE0798B3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5708" y="8483"/>
            <a:ext cx="1445538" cy="152063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B6FBCBA-5930-C302-92E4-20F878DB29C0}"/>
              </a:ext>
            </a:extLst>
          </p:cNvPr>
          <p:cNvSpPr txBox="1"/>
          <p:nvPr/>
        </p:nvSpPr>
        <p:spPr>
          <a:xfrm>
            <a:off x="2164773" y="1570889"/>
            <a:ext cx="854093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09</a:t>
            </a:r>
            <a:r>
              <a:rPr lang="en-US" sz="1400" dirty="0"/>
              <a:t>:</a:t>
            </a:r>
            <a:r>
              <a:rPr lang="el-GR" sz="1400" dirty="0"/>
              <a:t>3</a:t>
            </a:r>
            <a:r>
              <a:rPr lang="en-US" sz="1400" dirty="0"/>
              <a:t>0</a:t>
            </a:r>
            <a:r>
              <a:rPr lang="el-GR" sz="1400" dirty="0"/>
              <a:t>-10</a:t>
            </a:r>
            <a:r>
              <a:rPr lang="en-US" sz="1400" dirty="0"/>
              <a:t>:</a:t>
            </a:r>
            <a:r>
              <a:rPr lang="el-GR" sz="1400" dirty="0"/>
              <a:t>0</a:t>
            </a:r>
            <a:r>
              <a:rPr lang="en-US" sz="1400" dirty="0"/>
              <a:t>0 </a:t>
            </a:r>
            <a:r>
              <a:rPr lang="el-GR" sz="1400" dirty="0"/>
              <a:t> </a:t>
            </a:r>
            <a:r>
              <a:rPr lang="en-US" sz="1400" dirty="0"/>
              <a:t> </a:t>
            </a:r>
            <a:r>
              <a:rPr lang="el-GR" sz="1400" dirty="0"/>
              <a:t>Προσέλευση-Εγγραφές</a:t>
            </a:r>
            <a:r>
              <a:rPr lang="en-US" sz="1400" dirty="0"/>
              <a:t> </a:t>
            </a:r>
            <a:r>
              <a:rPr lang="en-US" sz="1200" i="1" dirty="0" smtClean="0">
                <a:solidFill>
                  <a:srgbClr val="0070C0"/>
                </a:solidFill>
              </a:rPr>
              <a:t>(</a:t>
            </a:r>
            <a:r>
              <a:rPr lang="el-GR" sz="1200" i="1" dirty="0" smtClean="0">
                <a:solidFill>
                  <a:srgbClr val="0070C0"/>
                </a:solidFill>
              </a:rPr>
              <a:t>ΙΤΣΑΚ</a:t>
            </a:r>
            <a:r>
              <a:rPr lang="el-GR" sz="1200" i="1" dirty="0">
                <a:solidFill>
                  <a:srgbClr val="0070C0"/>
                </a:solidFill>
              </a:rPr>
              <a:t>)</a:t>
            </a:r>
          </a:p>
          <a:p>
            <a:endParaRPr lang="el-GR" sz="1200" i="1" dirty="0">
              <a:solidFill>
                <a:srgbClr val="0070C0"/>
              </a:solidFill>
            </a:endParaRPr>
          </a:p>
          <a:p>
            <a:r>
              <a:rPr lang="el-GR" sz="1200" i="1" dirty="0">
                <a:solidFill>
                  <a:srgbClr val="0070C0"/>
                </a:solidFill>
              </a:rPr>
              <a:t>	   Προεδρείο (</a:t>
            </a:r>
            <a:r>
              <a:rPr lang="el-GR" sz="1200" i="1" dirty="0" err="1">
                <a:solidFill>
                  <a:srgbClr val="0070C0"/>
                </a:solidFill>
              </a:rPr>
              <a:t>Θεοδουλίδης</a:t>
            </a:r>
            <a:r>
              <a:rPr lang="el-GR" sz="1200" i="1" dirty="0">
                <a:solidFill>
                  <a:srgbClr val="0070C0"/>
                </a:solidFill>
              </a:rPr>
              <a:t> Ν, Παπαθεοδώρου Κ, </a:t>
            </a:r>
            <a:r>
              <a:rPr lang="el-GR" sz="1200" i="1" dirty="0" smtClean="0">
                <a:solidFill>
                  <a:srgbClr val="0070C0"/>
                </a:solidFill>
              </a:rPr>
              <a:t>Πλακωτή Ε.)</a:t>
            </a:r>
            <a:endParaRPr lang="el-GR" sz="1200" i="1" dirty="0">
              <a:solidFill>
                <a:srgbClr val="0070C0"/>
              </a:solidFill>
            </a:endParaRPr>
          </a:p>
          <a:p>
            <a:r>
              <a:rPr lang="el-GR" sz="1400" dirty="0"/>
              <a:t>10</a:t>
            </a:r>
            <a:r>
              <a:rPr lang="en-US" sz="1400" dirty="0"/>
              <a:t>:</a:t>
            </a:r>
            <a:r>
              <a:rPr lang="el-GR" sz="1400" dirty="0"/>
              <a:t>0</a:t>
            </a:r>
            <a:r>
              <a:rPr lang="en-US" sz="1400" dirty="0"/>
              <a:t>0-1</a:t>
            </a:r>
            <a:r>
              <a:rPr lang="el-GR" sz="1400" dirty="0"/>
              <a:t>0</a:t>
            </a:r>
            <a:r>
              <a:rPr lang="en-US" sz="1400" dirty="0"/>
              <a:t>:</a:t>
            </a:r>
            <a:r>
              <a:rPr lang="el-GR" sz="1400" dirty="0"/>
              <a:t>3</a:t>
            </a:r>
            <a:r>
              <a:rPr lang="en-US" sz="1400" dirty="0"/>
              <a:t>0  </a:t>
            </a:r>
            <a:r>
              <a:rPr lang="el-GR" sz="1400" dirty="0"/>
              <a:t> Χαιρετισμοί</a:t>
            </a:r>
            <a:r>
              <a:rPr lang="en-US" sz="1400" dirty="0"/>
              <a:t> </a:t>
            </a:r>
            <a:r>
              <a:rPr lang="en-US" sz="1400" i="1" dirty="0">
                <a:solidFill>
                  <a:srgbClr val="0070C0"/>
                </a:solidFill>
              </a:rPr>
              <a:t>(</a:t>
            </a:r>
            <a:r>
              <a:rPr lang="el-GR" sz="1200" i="1" dirty="0">
                <a:solidFill>
                  <a:srgbClr val="0070C0"/>
                </a:solidFill>
              </a:rPr>
              <a:t>Περιφερειάρχης, Δήμαρχος, </a:t>
            </a:r>
            <a:r>
              <a:rPr lang="el-GR" sz="1200" i="1" dirty="0" smtClean="0">
                <a:solidFill>
                  <a:srgbClr val="0070C0"/>
                </a:solidFill>
              </a:rPr>
              <a:t>Περιφερειακή </a:t>
            </a:r>
            <a:r>
              <a:rPr lang="el-GR" sz="1200" i="1" dirty="0" err="1" smtClean="0">
                <a:solidFill>
                  <a:srgbClr val="0070C0"/>
                </a:solidFill>
              </a:rPr>
              <a:t>Δντρια</a:t>
            </a:r>
            <a:r>
              <a:rPr lang="el-GR" sz="1200" i="1" dirty="0" smtClean="0">
                <a:solidFill>
                  <a:srgbClr val="0070C0"/>
                </a:solidFill>
              </a:rPr>
              <a:t> Εκ/σης, </a:t>
            </a:r>
            <a:r>
              <a:rPr lang="el-GR" sz="1200" i="1" dirty="0">
                <a:solidFill>
                  <a:srgbClr val="0070C0"/>
                </a:solidFill>
              </a:rPr>
              <a:t>Πρόεδρος ΟΑΣΠ</a:t>
            </a:r>
            <a:r>
              <a:rPr lang="el-GR" sz="1200" i="1" dirty="0" smtClean="0">
                <a:solidFill>
                  <a:srgbClr val="0070C0"/>
                </a:solidFill>
              </a:rPr>
              <a:t>)</a:t>
            </a:r>
            <a:endParaRPr lang="el-GR" sz="1200" i="1" dirty="0">
              <a:solidFill>
                <a:srgbClr val="0070C0"/>
              </a:solidFill>
            </a:endParaRPr>
          </a:p>
          <a:p>
            <a:r>
              <a:rPr lang="el-GR" sz="1400" dirty="0"/>
              <a:t>10</a:t>
            </a:r>
            <a:r>
              <a:rPr lang="en-US" sz="1400" dirty="0"/>
              <a:t>:</a:t>
            </a:r>
            <a:r>
              <a:rPr lang="el-GR" sz="1400" dirty="0"/>
              <a:t>3</a:t>
            </a:r>
            <a:r>
              <a:rPr lang="en-US" sz="1400" dirty="0"/>
              <a:t>0-10:</a:t>
            </a:r>
            <a:r>
              <a:rPr lang="el-GR" sz="1400" dirty="0"/>
              <a:t>4</a:t>
            </a:r>
            <a:r>
              <a:rPr lang="en-US" sz="1400" dirty="0"/>
              <a:t>5  </a:t>
            </a:r>
            <a:r>
              <a:rPr lang="el-GR" sz="1400" dirty="0"/>
              <a:t> </a:t>
            </a:r>
            <a:r>
              <a:rPr lang="el-GR" sz="1400" dirty="0" err="1"/>
              <a:t>Εισαγωγ</a:t>
            </a:r>
            <a:r>
              <a:rPr lang="en-US" sz="1400" dirty="0" err="1"/>
              <a:t>ή</a:t>
            </a:r>
            <a:r>
              <a:rPr lang="el-GR" sz="1400" dirty="0"/>
              <a:t> στο Ερευνητικό Πρόγραμμα </a:t>
            </a:r>
            <a:r>
              <a:rPr lang="en-US" sz="1400" dirty="0" err="1"/>
              <a:t>EReS</a:t>
            </a:r>
            <a:r>
              <a:rPr lang="el-GR" sz="1400" dirty="0"/>
              <a:t> και Στόχοι</a:t>
            </a:r>
            <a:r>
              <a:rPr lang="en-US" sz="1400" dirty="0"/>
              <a:t> </a:t>
            </a:r>
            <a:r>
              <a:rPr lang="en-US" sz="1200" i="1" dirty="0">
                <a:solidFill>
                  <a:srgbClr val="0070C0"/>
                </a:solidFill>
              </a:rPr>
              <a:t>(</a:t>
            </a:r>
            <a:r>
              <a:rPr lang="el-GR" sz="1200" i="1" dirty="0">
                <a:solidFill>
                  <a:srgbClr val="0070C0"/>
                </a:solidFill>
              </a:rPr>
              <a:t>Κ. Παπαθεοδώρου)</a:t>
            </a:r>
          </a:p>
          <a:p>
            <a:r>
              <a:rPr lang="en-US" sz="1400" dirty="0"/>
              <a:t>10:</a:t>
            </a:r>
            <a:r>
              <a:rPr lang="el-GR" sz="1400" dirty="0"/>
              <a:t>4</a:t>
            </a:r>
            <a:r>
              <a:rPr lang="en-US" sz="1400" dirty="0"/>
              <a:t>5- 1</a:t>
            </a:r>
            <a:r>
              <a:rPr lang="el-GR" sz="1400" dirty="0"/>
              <a:t>1</a:t>
            </a:r>
            <a:r>
              <a:rPr lang="en-US" sz="1400" dirty="0"/>
              <a:t>:</a:t>
            </a:r>
            <a:r>
              <a:rPr lang="el-GR" sz="1400" dirty="0"/>
              <a:t>1</a:t>
            </a:r>
            <a:r>
              <a:rPr lang="en-US" sz="1400" dirty="0"/>
              <a:t>5  </a:t>
            </a:r>
            <a:r>
              <a:rPr lang="el-GR" sz="1400" dirty="0"/>
              <a:t>Πιλοτικές Θέσεις Μελέτης του </a:t>
            </a:r>
            <a:r>
              <a:rPr lang="en-US" sz="1400" dirty="0" err="1"/>
              <a:t>EReS</a:t>
            </a:r>
            <a:r>
              <a:rPr lang="en-US" sz="1400" dirty="0"/>
              <a:t> </a:t>
            </a:r>
            <a:r>
              <a:rPr lang="el-GR" sz="1400" dirty="0"/>
              <a:t>στην </a:t>
            </a:r>
            <a:r>
              <a:rPr lang="el-GR" sz="1400" dirty="0" err="1"/>
              <a:t>Ελλ</a:t>
            </a:r>
            <a:r>
              <a:rPr lang="en-US" sz="1400" dirty="0" err="1"/>
              <a:t>ά</a:t>
            </a:r>
            <a:r>
              <a:rPr lang="el-GR" sz="1400" dirty="0"/>
              <a:t>δα και Τουρκία </a:t>
            </a:r>
            <a:r>
              <a:rPr lang="el-GR" sz="1200" i="1" dirty="0">
                <a:solidFill>
                  <a:srgbClr val="0070C0"/>
                </a:solidFill>
              </a:rPr>
              <a:t>(ΙΤΣΑΚ, </a:t>
            </a:r>
            <a:r>
              <a:rPr lang="en-US" sz="1200" i="1" dirty="0">
                <a:solidFill>
                  <a:srgbClr val="0070C0"/>
                </a:solidFill>
              </a:rPr>
              <a:t>AFAD)</a:t>
            </a:r>
            <a:endParaRPr lang="el-GR" sz="1200" i="1" dirty="0">
              <a:solidFill>
                <a:srgbClr val="0070C0"/>
              </a:solidFill>
            </a:endParaRPr>
          </a:p>
          <a:p>
            <a:endParaRPr lang="el-GR" sz="1400" dirty="0"/>
          </a:p>
          <a:p>
            <a:r>
              <a:rPr lang="en-US" sz="1400" dirty="0"/>
              <a:t>	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200" i="1" dirty="0">
                <a:solidFill>
                  <a:srgbClr val="0070C0"/>
                </a:solidFill>
              </a:rPr>
              <a:t>  </a:t>
            </a:r>
            <a:r>
              <a:rPr lang="el-GR" sz="1200" i="1" dirty="0">
                <a:solidFill>
                  <a:srgbClr val="0070C0"/>
                </a:solidFill>
              </a:rPr>
              <a:t>Προεδρείο </a:t>
            </a:r>
            <a:r>
              <a:rPr lang="en-US" sz="1200" i="1" dirty="0">
                <a:solidFill>
                  <a:srgbClr val="0070C0"/>
                </a:solidFill>
              </a:rPr>
              <a:t>: </a:t>
            </a:r>
            <a:r>
              <a:rPr lang="el-GR" sz="1200" i="1" dirty="0">
                <a:solidFill>
                  <a:srgbClr val="0070C0"/>
                </a:solidFill>
              </a:rPr>
              <a:t>(</a:t>
            </a:r>
            <a:r>
              <a:rPr lang="el-GR" sz="1200" i="1" dirty="0" err="1">
                <a:solidFill>
                  <a:srgbClr val="0070C0"/>
                </a:solidFill>
              </a:rPr>
              <a:t>Θεοδουλίδης</a:t>
            </a:r>
            <a:r>
              <a:rPr lang="el-GR" sz="1200" i="1" dirty="0">
                <a:solidFill>
                  <a:srgbClr val="0070C0"/>
                </a:solidFill>
              </a:rPr>
              <a:t> Ν , </a:t>
            </a:r>
            <a:r>
              <a:rPr lang="el-GR" sz="1200" i="1" dirty="0" err="1">
                <a:solidFill>
                  <a:srgbClr val="0070C0"/>
                </a:solidFill>
              </a:rPr>
              <a:t>Χουβαρδάς</a:t>
            </a:r>
            <a:r>
              <a:rPr lang="el-GR" sz="1200" i="1" dirty="0">
                <a:solidFill>
                  <a:srgbClr val="0070C0"/>
                </a:solidFill>
              </a:rPr>
              <a:t> Κ, </a:t>
            </a:r>
            <a:r>
              <a:rPr lang="el-GR" sz="1200" i="1" dirty="0" err="1">
                <a:solidFill>
                  <a:srgbClr val="0070C0"/>
                </a:solidFill>
              </a:rPr>
              <a:t>Κουρου</a:t>
            </a:r>
            <a:r>
              <a:rPr lang="el-GR" sz="1200" i="1" dirty="0">
                <a:solidFill>
                  <a:srgbClr val="0070C0"/>
                </a:solidFill>
              </a:rPr>
              <a:t> Μ, </a:t>
            </a:r>
            <a:r>
              <a:rPr lang="el-GR" sz="1200" i="1" dirty="0" err="1">
                <a:solidFill>
                  <a:srgbClr val="0070C0"/>
                </a:solidFill>
              </a:rPr>
              <a:t>Πρασοπουλος</a:t>
            </a:r>
            <a:r>
              <a:rPr lang="el-GR" sz="1200" i="1" dirty="0">
                <a:solidFill>
                  <a:srgbClr val="0070C0"/>
                </a:solidFill>
              </a:rPr>
              <a:t> Δ, Παπαθεοδώρου Κ,)</a:t>
            </a:r>
          </a:p>
          <a:p>
            <a:r>
              <a:rPr lang="en-US" sz="1400" dirty="0"/>
              <a:t>11:</a:t>
            </a:r>
            <a:r>
              <a:rPr lang="el-GR" sz="1400" dirty="0"/>
              <a:t>4</a:t>
            </a:r>
            <a:r>
              <a:rPr lang="en-US" sz="1400" dirty="0"/>
              <a:t>0</a:t>
            </a:r>
            <a:r>
              <a:rPr lang="el-GR" sz="1400" dirty="0"/>
              <a:t>-</a:t>
            </a:r>
            <a:r>
              <a:rPr lang="en-US" sz="1400" dirty="0"/>
              <a:t>12:</a:t>
            </a:r>
            <a:r>
              <a:rPr lang="el-GR" sz="1400" dirty="0"/>
              <a:t>3</a:t>
            </a:r>
            <a:r>
              <a:rPr lang="en-US" sz="1400" dirty="0"/>
              <a:t>0  </a:t>
            </a:r>
            <a:r>
              <a:rPr lang="el-GR" sz="1400" dirty="0"/>
              <a:t>Τοποθετήσεις  Δ/</a:t>
            </a:r>
            <a:r>
              <a:rPr lang="el-GR" sz="1400" dirty="0" err="1"/>
              <a:t>νσης</a:t>
            </a:r>
            <a:r>
              <a:rPr lang="el-GR" sz="1400" dirty="0"/>
              <a:t> Β/</a:t>
            </a:r>
            <a:r>
              <a:rPr lang="el-GR" sz="1400" dirty="0" err="1"/>
              <a:t>θμιας</a:t>
            </a:r>
            <a:r>
              <a:rPr lang="el-GR" sz="1400" dirty="0"/>
              <a:t> Εκπαίδευσης</a:t>
            </a:r>
            <a:r>
              <a:rPr lang="en-US" sz="1400" dirty="0"/>
              <a:t> </a:t>
            </a:r>
            <a:r>
              <a:rPr lang="en-US" sz="1400" dirty="0" err="1"/>
              <a:t>Έ</a:t>
            </a:r>
            <a:r>
              <a:rPr lang="el-GR" sz="1400" dirty="0" err="1"/>
              <a:t>βρου</a:t>
            </a:r>
            <a:r>
              <a:rPr lang="el-GR" sz="1400" dirty="0"/>
              <a:t> &amp; Υπηρεσιών Πολιτικής Προστασίας</a:t>
            </a:r>
          </a:p>
          <a:p>
            <a:r>
              <a:rPr lang="en-US" sz="1400" dirty="0"/>
              <a:t>12:</a:t>
            </a:r>
            <a:r>
              <a:rPr lang="el-GR" sz="1400" dirty="0"/>
              <a:t>3</a:t>
            </a:r>
            <a:r>
              <a:rPr lang="en-US" sz="1400" dirty="0"/>
              <a:t>0-13:</a:t>
            </a:r>
            <a:r>
              <a:rPr lang="el-GR" sz="1400" dirty="0"/>
              <a:t>3</a:t>
            </a:r>
            <a:r>
              <a:rPr lang="en-US" sz="1400" dirty="0"/>
              <a:t>0   </a:t>
            </a:r>
            <a:r>
              <a:rPr lang="el-GR" sz="1400" dirty="0"/>
              <a:t>Συζήτηση Στρογγυλής Τράπεζας και Συμπεράσματα</a:t>
            </a:r>
            <a:endParaRPr lang="en-US" sz="1400" dirty="0"/>
          </a:p>
          <a:p>
            <a:r>
              <a:rPr lang="en-US" sz="1400" dirty="0"/>
              <a:t>	</a:t>
            </a:r>
          </a:p>
          <a:p>
            <a:r>
              <a:rPr lang="en-US" sz="1400" dirty="0"/>
              <a:t>	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l-GR" sz="1400" dirty="0"/>
              <a:t>	</a:t>
            </a:r>
            <a:r>
              <a:rPr lang="en-US" sz="1400" dirty="0"/>
              <a:t>  </a:t>
            </a:r>
            <a:r>
              <a:rPr lang="el-GR" sz="1400" dirty="0"/>
              <a:t> </a:t>
            </a:r>
            <a:r>
              <a:rPr lang="el-GR" sz="1200" i="1" dirty="0">
                <a:solidFill>
                  <a:srgbClr val="0070C0"/>
                </a:solidFill>
              </a:rPr>
              <a:t>Συντονιστής</a:t>
            </a:r>
            <a:r>
              <a:rPr lang="en-US" sz="1200" i="1" dirty="0">
                <a:solidFill>
                  <a:srgbClr val="0070C0"/>
                </a:solidFill>
              </a:rPr>
              <a:t>:</a:t>
            </a:r>
            <a:r>
              <a:rPr lang="el-GR" sz="1200" i="1" dirty="0">
                <a:solidFill>
                  <a:srgbClr val="0070C0"/>
                </a:solidFill>
              </a:rPr>
              <a:t> Παπαθεοδώρου Κ.</a:t>
            </a:r>
            <a:endParaRPr lang="en-US" sz="1200" i="1" dirty="0">
              <a:solidFill>
                <a:srgbClr val="0070C0"/>
              </a:solidFill>
            </a:endParaRPr>
          </a:p>
          <a:p>
            <a:r>
              <a:rPr lang="en-US" sz="1400" dirty="0"/>
              <a:t>15:00-18:00  </a:t>
            </a:r>
            <a:r>
              <a:rPr lang="el-GR" sz="1400" dirty="0"/>
              <a:t>Εσωτερικό Τεχνικό Πρόγραμμα του </a:t>
            </a:r>
            <a:r>
              <a:rPr lang="en-US" sz="1400" dirty="0" err="1"/>
              <a:t>EReS</a:t>
            </a:r>
            <a:r>
              <a:rPr lang="el-GR" sz="1400" dirty="0"/>
              <a:t> (Εταίροι Ελλάδας &amp; </a:t>
            </a:r>
            <a:r>
              <a:rPr lang="el-GR" sz="1400" dirty="0" err="1"/>
              <a:t>Τουρκ</a:t>
            </a:r>
            <a:r>
              <a:rPr lang="en-US" sz="1400" dirty="0" err="1"/>
              <a:t>ί</a:t>
            </a:r>
            <a:r>
              <a:rPr lang="el-GR" sz="1400" dirty="0"/>
              <a:t>ας  &amp;  </a:t>
            </a:r>
            <a:r>
              <a:rPr lang="en-US" sz="1400" dirty="0"/>
              <a:t>EC Project Officer) </a:t>
            </a:r>
          </a:p>
          <a:p>
            <a:pPr marL="1204913" indent="-279400">
              <a:buFontTx/>
              <a:buChar char="-"/>
            </a:pPr>
            <a:r>
              <a:rPr lang="el-GR" sz="1400" dirty="0"/>
              <a:t>Φυσικό Αντικείμενο του Έργου </a:t>
            </a:r>
            <a:endParaRPr lang="en-US" sz="1400" dirty="0"/>
          </a:p>
          <a:p>
            <a:pPr marL="1204913" indent="-279400">
              <a:buFontTx/>
              <a:buChar char="-"/>
            </a:pPr>
            <a:r>
              <a:rPr lang="el-GR" sz="1400" dirty="0"/>
              <a:t>Διαχειριστικά θέματα του Έργου </a:t>
            </a:r>
          </a:p>
        </p:txBody>
      </p:sp>
      <p:pic>
        <p:nvPicPr>
          <p:cNvPr id="7" name="Picture 6" descr="A logo with a butterfly&#10;&#10;Description automatically generated">
            <a:extLst>
              <a:ext uri="{FF2B5EF4-FFF2-40B4-BE49-F238E27FC236}">
                <a16:creationId xmlns:a16="http://schemas.microsoft.com/office/drawing/2014/main" xmlns="" id="{1C13E8A6-FA2F-56C6-140A-B593EA98B7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4556" y="5724948"/>
            <a:ext cx="6054216" cy="116835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732709E-74C7-F2FF-5B5F-4C13CDB3552E}"/>
              </a:ext>
            </a:extLst>
          </p:cNvPr>
          <p:cNvSpPr txBox="1"/>
          <p:nvPr/>
        </p:nvSpPr>
        <p:spPr>
          <a:xfrm>
            <a:off x="9163407" y="6195134"/>
            <a:ext cx="3084602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700" b="1" dirty="0"/>
              <a:t>ΕΛΛΗΝΙΚΗ ΔΗΜΟΚΡΑΤΙΑ</a:t>
            </a:r>
          </a:p>
          <a:p>
            <a:pPr algn="ctr"/>
            <a:r>
              <a:rPr lang="el-GR" sz="700" b="1" dirty="0"/>
              <a:t>ΥΠΟΥΡΓΕΙΟ ΠΑΙΔΕΙΑΣ, ΘΡΗΣΚΕΥΜΑΤΩΝ &amp; ΑΘΛΗΤΙΣΜΟΥ ΠΕΡΙΦΕΡΕΙΑΚΗ ΔΙΕΥΘΥΝΣΗ ΠΡΩΤΟΒΑΘΜΙΑΣ ΚΑΙ ΔΕΥΤΕΡΟΒΑΘΜΙΑΣ ΕΚΠΑΙΔΕΥΣΗΣ </a:t>
            </a:r>
          </a:p>
          <a:p>
            <a:pPr algn="ctr"/>
            <a:r>
              <a:rPr lang="el-GR" sz="700" b="1" dirty="0"/>
              <a:t>ΑΝΑΤΟΛΙΚΗΣ ΜΑΚΕΔΟΝΙΑΣ &amp; ΘΡΑΚΗΣ</a:t>
            </a:r>
            <a:r>
              <a:rPr lang="en-US" sz="700" b="1" dirty="0"/>
              <a:t> </a:t>
            </a:r>
            <a:r>
              <a:rPr lang="el-GR" sz="700" b="1" dirty="0"/>
              <a:t>                      </a:t>
            </a:r>
          </a:p>
          <a:p>
            <a:pPr algn="ctr"/>
            <a:r>
              <a:rPr lang="el-GR" sz="700" b="1" dirty="0"/>
              <a:t>ΔΙΕΥΘΥΝΣΗ ΔΕΥΤΕΡΟΒΑΘΜΙΑΣ ΕΚΠΑΙΔΕΥΣΗΣ ΕΒΡΟΥ</a:t>
            </a:r>
          </a:p>
        </p:txBody>
      </p:sp>
      <p:pic>
        <p:nvPicPr>
          <p:cNvPr id="3" name="Picture 2" descr="C:\Users\User\Desktop\Καταγραφή.JPG">
            <a:extLst>
              <a:ext uri="{FF2B5EF4-FFF2-40B4-BE49-F238E27FC236}">
                <a16:creationId xmlns:a16="http://schemas.microsoft.com/office/drawing/2014/main" xmlns="" id="{7E3F1027-BF1A-D6A3-19BF-35A276F6D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0264729" y="5521426"/>
            <a:ext cx="881957" cy="733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86906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60</Words>
  <Application>Microsoft Office PowerPoint</Application>
  <PresentationFormat>Προσαρμογή</PresentationFormat>
  <Paragraphs>27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Office Theme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Nikolaos Theodoulidis</dc:creator>
  <cp:lastModifiedBy>Teacher</cp:lastModifiedBy>
  <cp:revision>26</cp:revision>
  <dcterms:created xsi:type="dcterms:W3CDTF">2025-01-15T21:40:31Z</dcterms:created>
  <dcterms:modified xsi:type="dcterms:W3CDTF">2025-01-20T05:53:19Z</dcterms:modified>
</cp:coreProperties>
</file>